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  <p:sldMasterId id="2147483661" r:id="rId2"/>
  </p:sldMasterIdLst>
  <p:notesMasterIdLst>
    <p:notesMasterId r:id="rId14"/>
  </p:notesMasterIdLst>
  <p:sldIdLst>
    <p:sldId id="267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</p:sldIdLst>
  <p:sldSz cx="14630400" cy="8229600"/>
  <p:notesSz cx="8229600" cy="14630400"/>
  <p:embeddedFontLst>
    <p:embeddedFont>
      <p:font typeface="Consolas" panose="020B0609020204030204" pitchFamily="49" charset="0"/>
      <p:regular r:id="rId15"/>
      <p:bold r:id="rId16"/>
      <p:italic r:id="rId17"/>
      <p:boldItalic r:id="rId18"/>
    </p:embeddedFont>
    <p:embeddedFont>
      <p:font typeface="Inconsolata" pitchFamily="1" charset="0"/>
      <p:regular r:id="rId19"/>
    </p:embeddedFont>
    <p:embeddedFont>
      <p:font typeface="Montserrat Black" panose="00000A00000000000000" pitchFamily="2" charset="0"/>
      <p:regular r:id="rId20"/>
      <p:bold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font" Target="fonts/font4.fntdata"/><Relationship Id="rId3" Type="http://schemas.openxmlformats.org/officeDocument/2006/relationships/slide" Target="slides/slide1.xml"/><Relationship Id="rId21" Type="http://schemas.openxmlformats.org/officeDocument/2006/relationships/font" Target="fonts/font7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3.fntdata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font" Target="fonts/font1.fntdata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font" Target="fonts/font5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382189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51228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050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185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405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309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221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79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003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915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768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716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243513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618655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55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50" b="1" i="0" u="none" strike="noStrike" kern="1200" cap="none" spc="0" normalizeH="0" baseline="0" noProof="0" dirty="0">
                <a:ln>
                  <a:noFill/>
                </a:ln>
                <a:solidFill>
                  <a:srgbClr val="151617"/>
                </a:solidFill>
                <a:effectLst/>
                <a:uLnTx/>
                <a:uFillTx/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Car Pooling Service Application</a:t>
            </a:r>
            <a:endParaRPr kumimoji="0" lang="en-US" sz="44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 1"/>
          <p:cNvSpPr/>
          <p:nvPr/>
        </p:nvSpPr>
        <p:spPr>
          <a:xfrm>
            <a:off x="6280190" y="3376374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50" b="0" i="0" u="none" strike="noStrike" kern="1200" cap="none" spc="0" normalizeH="0" baseline="0" noProof="0" dirty="0">
                <a:ln>
                  <a:noFill/>
                </a:ln>
                <a:solidFill>
                  <a:srgbClr val="151617"/>
                </a:solidFill>
                <a:effectLst/>
                <a:uLnTx/>
                <a:uFillTx/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An OOPS-based Java Project by Team Number 23:</a:t>
            </a:r>
            <a:endParaRPr kumimoji="0" lang="en-US" sz="17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hape 2"/>
          <p:cNvSpPr/>
          <p:nvPr/>
        </p:nvSpPr>
        <p:spPr>
          <a:xfrm>
            <a:off x="6280190" y="3994428"/>
            <a:ext cx="7556421" cy="2616518"/>
          </a:xfrm>
          <a:prstGeom prst="roundRect">
            <a:avLst>
              <a:gd name="adj" fmla="val 349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6287810" y="4002048"/>
            <a:ext cx="7540347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7" name="Text 4"/>
          <p:cNvSpPr/>
          <p:nvPr/>
        </p:nvSpPr>
        <p:spPr>
          <a:xfrm>
            <a:off x="6515457" y="4145756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50" b="0" i="0" u="none" strike="noStrike" kern="1200" cap="none" spc="0" normalizeH="0" baseline="0" noProof="0" dirty="0">
                <a:ln>
                  <a:noFill/>
                </a:ln>
                <a:solidFill>
                  <a:srgbClr val="151617"/>
                </a:solidFill>
                <a:effectLst/>
                <a:uLnTx/>
                <a:uFillTx/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Name</a:t>
            </a:r>
            <a:endParaRPr kumimoji="0" lang="en-US" sz="17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 5"/>
          <p:cNvSpPr/>
          <p:nvPr/>
        </p:nvSpPr>
        <p:spPr>
          <a:xfrm>
            <a:off x="9032438" y="4145756"/>
            <a:ext cx="205192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50" b="0" i="0" u="none" strike="noStrike" kern="1200" cap="none" spc="0" normalizeH="0" baseline="0" noProof="0" dirty="0">
                <a:ln>
                  <a:noFill/>
                </a:ln>
                <a:solidFill>
                  <a:srgbClr val="151617"/>
                </a:solidFill>
                <a:effectLst/>
                <a:uLnTx/>
                <a:uFillTx/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SAP ID</a:t>
            </a:r>
            <a:endParaRPr kumimoji="0" lang="en-US" sz="17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 6"/>
          <p:cNvSpPr/>
          <p:nvPr/>
        </p:nvSpPr>
        <p:spPr>
          <a:xfrm>
            <a:off x="11545610" y="4145756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50" b="0" i="0" u="none" strike="noStrike" kern="1200" cap="none" spc="0" normalizeH="0" baseline="0" noProof="0" dirty="0">
                <a:ln>
                  <a:noFill/>
                </a:ln>
                <a:solidFill>
                  <a:srgbClr val="151617"/>
                </a:solidFill>
                <a:effectLst/>
                <a:uLnTx/>
                <a:uFillTx/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Batch</a:t>
            </a:r>
            <a:endParaRPr kumimoji="0" lang="en-US" sz="17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6287810" y="4652367"/>
            <a:ext cx="7540347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ext 8"/>
          <p:cNvSpPr/>
          <p:nvPr/>
        </p:nvSpPr>
        <p:spPr>
          <a:xfrm>
            <a:off x="6515457" y="4796076"/>
            <a:ext cx="37882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50" b="0" i="0" u="none" strike="noStrike" kern="1200" cap="none" spc="0" normalizeH="0" baseline="0" noProof="0" dirty="0">
                <a:ln>
                  <a:noFill/>
                </a:ln>
                <a:solidFill>
                  <a:srgbClr val="151617"/>
                </a:solidFill>
                <a:effectLst/>
                <a:uLnTx/>
                <a:uFillTx/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Armaan Arora         500124414                 B1</a:t>
            </a:r>
            <a:endParaRPr kumimoji="0" lang="en-US" sz="17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 9"/>
          <p:cNvSpPr/>
          <p:nvPr/>
        </p:nvSpPr>
        <p:spPr>
          <a:xfrm>
            <a:off x="9032438" y="4796076"/>
            <a:ext cx="205192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11545610" y="4796076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Shape 11"/>
          <p:cNvSpPr/>
          <p:nvPr/>
        </p:nvSpPr>
        <p:spPr>
          <a:xfrm>
            <a:off x="6287810" y="5302687"/>
            <a:ext cx="7540347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5" name="Text 12"/>
          <p:cNvSpPr/>
          <p:nvPr/>
        </p:nvSpPr>
        <p:spPr>
          <a:xfrm>
            <a:off x="6515457" y="5446395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50" b="0" i="0" u="none" strike="noStrike" kern="1200" cap="none" spc="0" normalizeH="0" baseline="0" noProof="0" dirty="0">
                <a:ln>
                  <a:noFill/>
                </a:ln>
                <a:solidFill>
                  <a:srgbClr val="151617"/>
                </a:solidFill>
                <a:effectLst/>
                <a:uLnTx/>
                <a:uFillTx/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Ahmad Shadan         500121810                 B1</a:t>
            </a:r>
            <a:endParaRPr kumimoji="0" lang="en-US" sz="17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Text 13"/>
          <p:cNvSpPr/>
          <p:nvPr/>
        </p:nvSpPr>
        <p:spPr>
          <a:xfrm>
            <a:off x="9032438" y="5446395"/>
            <a:ext cx="205192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Text 14"/>
          <p:cNvSpPr/>
          <p:nvPr/>
        </p:nvSpPr>
        <p:spPr>
          <a:xfrm>
            <a:off x="11545610" y="5446395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hape 15"/>
          <p:cNvSpPr/>
          <p:nvPr/>
        </p:nvSpPr>
        <p:spPr>
          <a:xfrm>
            <a:off x="6287810" y="5953006"/>
            <a:ext cx="7540347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Text 16"/>
          <p:cNvSpPr/>
          <p:nvPr/>
        </p:nvSpPr>
        <p:spPr>
          <a:xfrm>
            <a:off x="6515457" y="6096714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50" b="0" i="0" u="none" strike="noStrike" kern="1200" cap="none" spc="0" normalizeH="0" baseline="0" noProof="0" dirty="0">
                <a:ln>
                  <a:noFill/>
                </a:ln>
                <a:solidFill>
                  <a:srgbClr val="151617"/>
                </a:solidFill>
                <a:effectLst/>
                <a:uLnTx/>
                <a:uFillTx/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Paranjay Patil       500119642                 B2</a:t>
            </a:r>
            <a:endParaRPr kumimoji="0" lang="en-US" sz="17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Text 17"/>
          <p:cNvSpPr/>
          <p:nvPr/>
        </p:nvSpPr>
        <p:spPr>
          <a:xfrm>
            <a:off x="9032438" y="6096714"/>
            <a:ext cx="205192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Text 18"/>
          <p:cNvSpPr/>
          <p:nvPr/>
        </p:nvSpPr>
        <p:spPr>
          <a:xfrm>
            <a:off x="11545610" y="6096714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FF52044-A9A5-58D2-59C8-267239FD5459}"/>
              </a:ext>
            </a:extLst>
          </p:cNvPr>
          <p:cNvSpPr/>
          <p:nvPr/>
        </p:nvSpPr>
        <p:spPr>
          <a:xfrm>
            <a:off x="12754943" y="7666952"/>
            <a:ext cx="1851102" cy="479502"/>
          </a:xfrm>
          <a:prstGeom prst="rect">
            <a:avLst/>
          </a:prstGeom>
          <a:solidFill>
            <a:srgbClr val="F8ECE4"/>
          </a:solidFill>
          <a:ln>
            <a:solidFill>
              <a:srgbClr val="F8ECE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26601" y="713686"/>
            <a:ext cx="3047643" cy="3810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44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Results</a:t>
            </a:r>
            <a:endParaRPr lang="en-US" sz="1400" dirty="0"/>
          </a:p>
        </p:txBody>
      </p:sp>
      <p:sp>
        <p:nvSpPr>
          <p:cNvPr id="3" name="Text 1"/>
          <p:cNvSpPr/>
          <p:nvPr/>
        </p:nvSpPr>
        <p:spPr>
          <a:xfrm>
            <a:off x="426601" y="1724205"/>
            <a:ext cx="1523762" cy="1905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3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Demo Workflow</a:t>
            </a:r>
            <a:endParaRPr lang="en-US" sz="3200" dirty="0"/>
          </a:p>
        </p:txBody>
      </p:sp>
      <p:sp>
        <p:nvSpPr>
          <p:cNvPr id="4" name="Text 2"/>
          <p:cNvSpPr/>
          <p:nvPr/>
        </p:nvSpPr>
        <p:spPr>
          <a:xfrm>
            <a:off x="426601" y="2379581"/>
            <a:ext cx="6739890" cy="195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Font typeface="+mj-lt"/>
              <a:buAutoNum type="arabicPeriod"/>
            </a:pPr>
            <a:r>
              <a:rPr lang="en-US" sz="2000" u="sng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Register → Login (Swing GUI)</a:t>
            </a:r>
            <a:endParaRPr lang="en-US" sz="2000" u="sng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660" y="2972155"/>
            <a:ext cx="5315083" cy="3986206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426601" y="5162193"/>
            <a:ext cx="6739890" cy="195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endParaRPr lang="en-US" sz="800" dirty="0"/>
          </a:p>
        </p:txBody>
      </p:sp>
      <p:sp>
        <p:nvSpPr>
          <p:cNvPr id="7" name="Text 4"/>
          <p:cNvSpPr/>
          <p:nvPr/>
        </p:nvSpPr>
        <p:spPr>
          <a:xfrm>
            <a:off x="426601" y="5466874"/>
            <a:ext cx="6739890" cy="195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endParaRPr lang="en-US" sz="800" dirty="0"/>
          </a:p>
        </p:txBody>
      </p:sp>
      <p:sp>
        <p:nvSpPr>
          <p:cNvPr id="8" name="Text 5"/>
          <p:cNvSpPr/>
          <p:nvPr/>
        </p:nvSpPr>
        <p:spPr>
          <a:xfrm>
            <a:off x="7471529" y="1008578"/>
            <a:ext cx="6739890" cy="195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endParaRPr lang="en-US" sz="800" dirty="0"/>
          </a:p>
        </p:txBody>
      </p:sp>
      <p:sp>
        <p:nvSpPr>
          <p:cNvPr id="9" name="Text 6"/>
          <p:cNvSpPr/>
          <p:nvPr/>
        </p:nvSpPr>
        <p:spPr>
          <a:xfrm>
            <a:off x="7471529" y="1340642"/>
            <a:ext cx="6739890" cy="195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2000" u="sng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2.Search Ride (e.g. UPES → Premnagar)</a:t>
            </a:r>
            <a:endParaRPr lang="en-US" sz="2000" u="sng" dirty="0"/>
          </a:p>
        </p:txBody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1529" y="1645325"/>
            <a:ext cx="4205407" cy="3360063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7471529" y="5142428"/>
            <a:ext cx="6739890" cy="195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endParaRPr lang="en-US" sz="800" dirty="0"/>
          </a:p>
        </p:txBody>
      </p:sp>
      <p:sp>
        <p:nvSpPr>
          <p:cNvPr id="12" name="Text 8"/>
          <p:cNvSpPr/>
          <p:nvPr/>
        </p:nvSpPr>
        <p:spPr>
          <a:xfrm>
            <a:off x="7471529" y="5447109"/>
            <a:ext cx="6739890" cy="195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2000" u="sng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3. If found: Book &amp; Split Cost</a:t>
            </a:r>
            <a:endParaRPr lang="en-US" sz="2000" u="sng" dirty="0"/>
          </a:p>
        </p:txBody>
      </p:sp>
      <p:sp>
        <p:nvSpPr>
          <p:cNvPr id="13" name="Text 9"/>
          <p:cNvSpPr/>
          <p:nvPr/>
        </p:nvSpPr>
        <p:spPr>
          <a:xfrm>
            <a:off x="7471529" y="5917824"/>
            <a:ext cx="6739890" cy="195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2000" u="sng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And If not found:</a:t>
            </a:r>
            <a:endParaRPr lang="en-US" sz="2000" u="sng" dirty="0"/>
          </a:p>
        </p:txBody>
      </p:sp>
      <p:pic>
        <p:nvPicPr>
          <p:cNvPr id="1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1528" y="6214269"/>
            <a:ext cx="3991925" cy="1724880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7471529" y="7287578"/>
            <a:ext cx="6739890" cy="195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endParaRPr lang="en-US" sz="800" dirty="0"/>
          </a:p>
        </p:txBody>
      </p:sp>
      <p:sp>
        <p:nvSpPr>
          <p:cNvPr id="16" name="Text 11"/>
          <p:cNvSpPr/>
          <p:nvPr/>
        </p:nvSpPr>
        <p:spPr>
          <a:xfrm>
            <a:off x="7471529" y="7592258"/>
            <a:ext cx="6739890" cy="195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endParaRPr lang="en-US" sz="8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4030BED-A499-7813-2D6E-922F5F169250}"/>
              </a:ext>
            </a:extLst>
          </p:cNvPr>
          <p:cNvSpPr/>
          <p:nvPr/>
        </p:nvSpPr>
        <p:spPr>
          <a:xfrm>
            <a:off x="12754943" y="7666952"/>
            <a:ext cx="1851102" cy="479502"/>
          </a:xfrm>
          <a:prstGeom prst="rect">
            <a:avLst/>
          </a:prstGeom>
          <a:solidFill>
            <a:srgbClr val="F8ECE4"/>
          </a:solidFill>
          <a:ln>
            <a:solidFill>
              <a:srgbClr val="F8ECE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1081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Thank you</a:t>
            </a:r>
            <a:endParaRPr lang="en-US" sz="4450" dirty="0"/>
          </a:p>
        </p:txBody>
      </p:sp>
      <p:sp>
        <p:nvSpPr>
          <p:cNvPr id="5" name="Text 2"/>
          <p:cNvSpPr/>
          <p:nvPr/>
        </p:nvSpPr>
        <p:spPr>
          <a:xfrm>
            <a:off x="793790" y="2477810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We hope you found our presentation informative.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793790" y="3095863"/>
            <a:ext cx="3664863" cy="2410897"/>
          </a:xfrm>
          <a:prstGeom prst="roundRect">
            <a:avLst>
              <a:gd name="adj" fmla="val 379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dist="20320" dir="2700000" algn="bl" rotWithShape="0">
              <a:srgbClr val="151617">
                <a:alpha val="100000"/>
              </a:srgbClr>
            </a:outerShdw>
          </a:effectLst>
        </p:spPr>
      </p:sp>
      <p:sp>
        <p:nvSpPr>
          <p:cNvPr id="7" name="Text 4"/>
          <p:cNvSpPr/>
          <p:nvPr/>
        </p:nvSpPr>
        <p:spPr>
          <a:xfrm>
            <a:off x="1028224" y="333029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Project Success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1028224" y="3820716"/>
            <a:ext cx="319599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Our carpooling app offers a practical solution. It improves efficiency and lowers costs.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4685467" y="3095863"/>
            <a:ext cx="3664863" cy="2410897"/>
          </a:xfrm>
          <a:prstGeom prst="roundRect">
            <a:avLst>
              <a:gd name="adj" fmla="val 379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dist="20320" dir="2700000" algn="bl" rotWithShape="0">
              <a:srgbClr val="151617">
                <a:alpha val="100000"/>
              </a:srgbClr>
            </a:outerShdw>
          </a:effectLst>
        </p:spPr>
      </p:sp>
      <p:sp>
        <p:nvSpPr>
          <p:cNvPr id="10" name="Text 7"/>
          <p:cNvSpPr/>
          <p:nvPr/>
        </p:nvSpPr>
        <p:spPr>
          <a:xfrm>
            <a:off x="4919901" y="333029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Key Takeaways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4919901" y="3820716"/>
            <a:ext cx="319599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The app promotes sustainability. It reduces emissions and enhances community.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93790" y="5733574"/>
            <a:ext cx="7556421" cy="1685092"/>
          </a:xfrm>
          <a:prstGeom prst="roundRect">
            <a:avLst>
              <a:gd name="adj" fmla="val 543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dist="20320" dir="2700000" algn="bl" rotWithShape="0">
              <a:srgbClr val="151617">
                <a:alpha val="100000"/>
              </a:srgbClr>
            </a:outerShdw>
          </a:effectLst>
        </p:spPr>
      </p:sp>
      <p:sp>
        <p:nvSpPr>
          <p:cNvPr id="13" name="Text 10"/>
          <p:cNvSpPr/>
          <p:nvPr/>
        </p:nvSpPr>
        <p:spPr>
          <a:xfrm>
            <a:off x="1028224" y="596800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Future Steps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1028224" y="6458426"/>
            <a:ext cx="70875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We aim to scale the application. It can reach a larger audience, enhancing its impact.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021336"/>
            <a:ext cx="617946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Problem Statement: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5070277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Current Issue:</a:t>
            </a: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Lack of efficient ride-sharing solutions leads to high costs, environmental harm, and traffic congestion.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5875377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Example:</a:t>
            </a: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A student traveling from UPES to Dehradun Railway Station pays a high fare for solo rides and struggles to find peers to share costs.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668047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Need:</a:t>
            </a: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A streamlined platform to connect users with similar routes for cost-effective, eco-friendly commuting.</a:t>
            </a:r>
            <a:endParaRPr lang="en-US" sz="175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9BAD2BE-EBE9-5F65-2389-A2ED655D7C3C}"/>
              </a:ext>
            </a:extLst>
          </p:cNvPr>
          <p:cNvSpPr/>
          <p:nvPr/>
        </p:nvSpPr>
        <p:spPr>
          <a:xfrm>
            <a:off x="12754943" y="7666952"/>
            <a:ext cx="1851102" cy="479502"/>
          </a:xfrm>
          <a:prstGeom prst="rect">
            <a:avLst/>
          </a:prstGeom>
          <a:solidFill>
            <a:srgbClr val="F8ECE4"/>
          </a:solidFill>
          <a:ln>
            <a:solidFill>
              <a:srgbClr val="F8ECE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257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4023" y="592455"/>
            <a:ext cx="5386388" cy="6732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Project Objective</a:t>
            </a:r>
            <a:endParaRPr lang="en-US" sz="4200" dirty="0"/>
          </a:p>
        </p:txBody>
      </p:sp>
      <p:sp>
        <p:nvSpPr>
          <p:cNvPr id="4" name="Text 1"/>
          <p:cNvSpPr/>
          <p:nvPr/>
        </p:nvSpPr>
        <p:spPr>
          <a:xfrm>
            <a:off x="754023" y="1588889"/>
            <a:ext cx="7635954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Our goals for the carpooling service app:</a:t>
            </a:r>
            <a:endParaRPr lang="en-US" sz="16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023" y="2175986"/>
            <a:ext cx="1077278" cy="1292662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154436" y="2391370"/>
            <a:ext cx="2693194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Primary Goal</a:t>
            </a:r>
            <a:endParaRPr lang="en-US" sz="2100" dirty="0"/>
          </a:p>
        </p:txBody>
      </p:sp>
      <p:sp>
        <p:nvSpPr>
          <p:cNvPr id="7" name="Text 3"/>
          <p:cNvSpPr/>
          <p:nvPr/>
        </p:nvSpPr>
        <p:spPr>
          <a:xfrm>
            <a:off x="2154436" y="2857143"/>
            <a:ext cx="6235541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Build a Java-based carpooling service app</a:t>
            </a:r>
            <a:endParaRPr lang="en-US" sz="16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4023" y="3468648"/>
            <a:ext cx="1077278" cy="1292662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2154436" y="3684032"/>
            <a:ext cx="2693194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Cost Reduction</a:t>
            </a:r>
            <a:endParaRPr lang="en-US" sz="2100" dirty="0"/>
          </a:p>
        </p:txBody>
      </p:sp>
      <p:sp>
        <p:nvSpPr>
          <p:cNvPr id="10" name="Text 5"/>
          <p:cNvSpPr/>
          <p:nvPr/>
        </p:nvSpPr>
        <p:spPr>
          <a:xfrm>
            <a:off x="2154436" y="4149804"/>
            <a:ext cx="6235541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Lower commuting costs by facilitating shared rides</a:t>
            </a:r>
            <a:endParaRPr lang="en-US" sz="16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4023" y="4761309"/>
            <a:ext cx="1077278" cy="1292662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2154436" y="4976693"/>
            <a:ext cx="2693194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Sustainability</a:t>
            </a:r>
            <a:endParaRPr lang="en-US" sz="2100" dirty="0"/>
          </a:p>
        </p:txBody>
      </p:sp>
      <p:sp>
        <p:nvSpPr>
          <p:cNvPr id="13" name="Text 7"/>
          <p:cNvSpPr/>
          <p:nvPr/>
        </p:nvSpPr>
        <p:spPr>
          <a:xfrm>
            <a:off x="2154436" y="5442466"/>
            <a:ext cx="6235541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Encourage sustainable travel practices</a:t>
            </a:r>
            <a:endParaRPr lang="en-US" sz="1650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4023" y="6053971"/>
            <a:ext cx="1077278" cy="1586151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2154436" y="6269355"/>
            <a:ext cx="2693194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Technology</a:t>
            </a:r>
            <a:endParaRPr lang="en-US" sz="2100" dirty="0"/>
          </a:p>
        </p:txBody>
      </p:sp>
      <p:sp>
        <p:nvSpPr>
          <p:cNvPr id="16" name="Text 9"/>
          <p:cNvSpPr/>
          <p:nvPr/>
        </p:nvSpPr>
        <p:spPr>
          <a:xfrm>
            <a:off x="2154436" y="6735127"/>
            <a:ext cx="6235541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Ensure functionality and efficiency using Java, Swing, and SQLite</a:t>
            </a:r>
            <a:endParaRPr lang="en-US" sz="165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50102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00207" y="3070622"/>
            <a:ext cx="13124140" cy="6251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00"/>
              </a:lnSpc>
              <a:buNone/>
            </a:pPr>
            <a:r>
              <a:rPr lang="en-US" sz="39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How Our Project Compares to Existing Solutions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700207" y="4195882"/>
            <a:ext cx="2501027" cy="3126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Existing Solutions</a:t>
            </a:r>
            <a:endParaRPr lang="en-US" sz="1950" dirty="0"/>
          </a:p>
        </p:txBody>
      </p:sp>
      <p:sp>
        <p:nvSpPr>
          <p:cNvPr id="5" name="Text 2"/>
          <p:cNvSpPr/>
          <p:nvPr/>
        </p:nvSpPr>
        <p:spPr>
          <a:xfrm>
            <a:off x="700207" y="4708565"/>
            <a:ext cx="4084082" cy="6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Uber Pool and Ola Share offer on-demand services. They have a large user base.</a:t>
            </a:r>
            <a:endParaRPr lang="en-US" sz="1550" dirty="0"/>
          </a:p>
        </p:txBody>
      </p:sp>
      <p:sp>
        <p:nvSpPr>
          <p:cNvPr id="6" name="Text 3"/>
          <p:cNvSpPr/>
          <p:nvPr/>
        </p:nvSpPr>
        <p:spPr>
          <a:xfrm>
            <a:off x="700207" y="5528905"/>
            <a:ext cx="4084082" cy="3201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On-demand availability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700207" y="5919073"/>
            <a:ext cx="4084082" cy="3201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Broad coverage areas</a:t>
            </a:r>
            <a:endParaRPr lang="en-US" sz="1550" dirty="0"/>
          </a:p>
        </p:txBody>
      </p:sp>
      <p:sp>
        <p:nvSpPr>
          <p:cNvPr id="8" name="Text 5"/>
          <p:cNvSpPr/>
          <p:nvPr/>
        </p:nvSpPr>
        <p:spPr>
          <a:xfrm>
            <a:off x="5280065" y="4195882"/>
            <a:ext cx="2501027" cy="3126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Limitations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5280065" y="4708565"/>
            <a:ext cx="4084082" cy="9604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High commissions and surge pricing are problems. Services limited to urban areas.</a:t>
            </a:r>
            <a:endParaRPr lang="en-US" sz="1550" dirty="0"/>
          </a:p>
        </p:txBody>
      </p:sp>
      <p:sp>
        <p:nvSpPr>
          <p:cNvPr id="10" name="Text 7"/>
          <p:cNvSpPr/>
          <p:nvPr/>
        </p:nvSpPr>
        <p:spPr>
          <a:xfrm>
            <a:off x="5280065" y="5849064"/>
            <a:ext cx="4084082" cy="3201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High commissions</a:t>
            </a:r>
            <a:endParaRPr lang="en-US" sz="1550" dirty="0"/>
          </a:p>
        </p:txBody>
      </p:sp>
      <p:sp>
        <p:nvSpPr>
          <p:cNvPr id="11" name="Text 8"/>
          <p:cNvSpPr/>
          <p:nvPr/>
        </p:nvSpPr>
        <p:spPr>
          <a:xfrm>
            <a:off x="5280065" y="6239232"/>
            <a:ext cx="4084082" cy="3201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Surge pricing</a:t>
            </a:r>
            <a:endParaRPr lang="en-US" sz="1550" dirty="0"/>
          </a:p>
        </p:txBody>
      </p:sp>
      <p:sp>
        <p:nvSpPr>
          <p:cNvPr id="12" name="Text 9"/>
          <p:cNvSpPr/>
          <p:nvPr/>
        </p:nvSpPr>
        <p:spPr>
          <a:xfrm>
            <a:off x="5280065" y="6629400"/>
            <a:ext cx="4084082" cy="3201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Limited to urban areas</a:t>
            </a:r>
            <a:endParaRPr lang="en-US" sz="1550" dirty="0"/>
          </a:p>
        </p:txBody>
      </p:sp>
      <p:sp>
        <p:nvSpPr>
          <p:cNvPr id="13" name="Text 10"/>
          <p:cNvSpPr/>
          <p:nvPr/>
        </p:nvSpPr>
        <p:spPr>
          <a:xfrm>
            <a:off x="9859923" y="4195882"/>
            <a:ext cx="2501027" cy="3126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Our Solution</a:t>
            </a:r>
            <a:endParaRPr lang="en-US" sz="1950" dirty="0"/>
          </a:p>
        </p:txBody>
      </p:sp>
      <p:sp>
        <p:nvSpPr>
          <p:cNvPr id="14" name="Text 11"/>
          <p:cNvSpPr/>
          <p:nvPr/>
        </p:nvSpPr>
        <p:spPr>
          <a:xfrm>
            <a:off x="9859923" y="4708565"/>
            <a:ext cx="4084082" cy="9604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We focus on localized, fair pricing and trust. Our prototype uses SAP ID verification.</a:t>
            </a:r>
            <a:endParaRPr lang="en-US" sz="1550" dirty="0"/>
          </a:p>
        </p:txBody>
      </p:sp>
      <p:sp>
        <p:nvSpPr>
          <p:cNvPr id="15" name="Text 12"/>
          <p:cNvSpPr/>
          <p:nvPr/>
        </p:nvSpPr>
        <p:spPr>
          <a:xfrm>
            <a:off x="9859923" y="5849064"/>
            <a:ext cx="4084082" cy="9604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Localized focus: Tailored for students/communities (e.g., UPES to Dehradun routes).</a:t>
            </a:r>
            <a:endParaRPr lang="en-US" sz="1550" dirty="0"/>
          </a:p>
        </p:txBody>
      </p:sp>
      <p:sp>
        <p:nvSpPr>
          <p:cNvPr id="16" name="Text 13"/>
          <p:cNvSpPr/>
          <p:nvPr/>
        </p:nvSpPr>
        <p:spPr>
          <a:xfrm>
            <a:off x="9859923" y="6879550"/>
            <a:ext cx="4084082" cy="3201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Fair pricing</a:t>
            </a:r>
            <a:endParaRPr lang="en-US" sz="1550" dirty="0"/>
          </a:p>
        </p:txBody>
      </p:sp>
      <p:sp>
        <p:nvSpPr>
          <p:cNvPr id="17" name="Text 14"/>
          <p:cNvSpPr/>
          <p:nvPr/>
        </p:nvSpPr>
        <p:spPr>
          <a:xfrm>
            <a:off x="9859923" y="7269718"/>
            <a:ext cx="4084082" cy="3201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Verified user profiles.</a:t>
            </a:r>
            <a:endParaRPr lang="en-US" sz="155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00A8FEF-C7EF-92EC-245F-386A11184F08}"/>
              </a:ext>
            </a:extLst>
          </p:cNvPr>
          <p:cNvSpPr/>
          <p:nvPr/>
        </p:nvSpPr>
        <p:spPr>
          <a:xfrm>
            <a:off x="12754943" y="7666952"/>
            <a:ext cx="1851102" cy="479502"/>
          </a:xfrm>
          <a:prstGeom prst="rect">
            <a:avLst/>
          </a:prstGeom>
          <a:solidFill>
            <a:srgbClr val="F8ECE4"/>
          </a:solidFill>
          <a:ln>
            <a:solidFill>
              <a:srgbClr val="F8ECE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59390" y="1977390"/>
            <a:ext cx="3055620" cy="427482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10565" y="558284"/>
            <a:ext cx="5672733" cy="6343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9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System Architecture</a:t>
            </a:r>
            <a:endParaRPr lang="en-US" sz="3950" dirty="0"/>
          </a:p>
        </p:txBody>
      </p:sp>
      <p:sp>
        <p:nvSpPr>
          <p:cNvPr id="5" name="Text 1"/>
          <p:cNvSpPr/>
          <p:nvPr/>
        </p:nvSpPr>
        <p:spPr>
          <a:xfrm>
            <a:off x="710565" y="1497092"/>
            <a:ext cx="2806184" cy="317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1. UML Class Diagram</a:t>
            </a:r>
            <a:endParaRPr lang="en-US" sz="1950" dirty="0"/>
          </a:p>
        </p:txBody>
      </p:sp>
      <p:sp>
        <p:nvSpPr>
          <p:cNvPr id="6" name="Shape 2"/>
          <p:cNvSpPr/>
          <p:nvPr/>
        </p:nvSpPr>
        <p:spPr>
          <a:xfrm>
            <a:off x="710565" y="2347198"/>
            <a:ext cx="456724" cy="456724"/>
          </a:xfrm>
          <a:prstGeom prst="roundRect">
            <a:avLst>
              <a:gd name="adj" fmla="val 2002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dist="17780" dir="2700000" algn="bl" rotWithShape="0">
              <a:srgbClr val="151617">
                <a:alpha val="100000"/>
              </a:srgbClr>
            </a:outerShdw>
          </a:effectLst>
        </p:spPr>
      </p:sp>
      <p:sp>
        <p:nvSpPr>
          <p:cNvPr id="7" name="Text 3"/>
          <p:cNvSpPr/>
          <p:nvPr/>
        </p:nvSpPr>
        <p:spPr>
          <a:xfrm>
            <a:off x="786705" y="2385239"/>
            <a:ext cx="304443" cy="3806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1</a:t>
            </a:r>
            <a:endParaRPr lang="en-US" sz="2350" dirty="0"/>
          </a:p>
        </p:txBody>
      </p:sp>
      <p:sp>
        <p:nvSpPr>
          <p:cNvPr id="8" name="Text 4"/>
          <p:cNvSpPr/>
          <p:nvPr/>
        </p:nvSpPr>
        <p:spPr>
          <a:xfrm>
            <a:off x="1370290" y="2347198"/>
            <a:ext cx="2537817" cy="317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Encapsulation</a:t>
            </a:r>
            <a:endParaRPr lang="en-US" sz="1950" dirty="0"/>
          </a:p>
        </p:txBody>
      </p:sp>
      <p:sp>
        <p:nvSpPr>
          <p:cNvPr id="9" name="Text 5"/>
          <p:cNvSpPr/>
          <p:nvPr/>
        </p:nvSpPr>
        <p:spPr>
          <a:xfrm>
            <a:off x="1370290" y="2786301"/>
            <a:ext cx="7063145" cy="6496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We use private attributes and public getters. This ensures data integrity.</a:t>
            </a:r>
            <a:endParaRPr lang="en-US" sz="1550" dirty="0"/>
          </a:p>
        </p:txBody>
      </p:sp>
      <p:sp>
        <p:nvSpPr>
          <p:cNvPr id="10" name="Shape 6"/>
          <p:cNvSpPr/>
          <p:nvPr/>
        </p:nvSpPr>
        <p:spPr>
          <a:xfrm>
            <a:off x="710565" y="3867269"/>
            <a:ext cx="456724" cy="456724"/>
          </a:xfrm>
          <a:prstGeom prst="roundRect">
            <a:avLst>
              <a:gd name="adj" fmla="val 2002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dist="17780" dir="2700000" algn="bl" rotWithShape="0">
              <a:srgbClr val="151617">
                <a:alpha val="100000"/>
              </a:srgbClr>
            </a:outerShdw>
          </a:effectLst>
        </p:spPr>
      </p:sp>
      <p:sp>
        <p:nvSpPr>
          <p:cNvPr id="11" name="Text 7"/>
          <p:cNvSpPr/>
          <p:nvPr/>
        </p:nvSpPr>
        <p:spPr>
          <a:xfrm>
            <a:off x="786705" y="3905310"/>
            <a:ext cx="304443" cy="3806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2</a:t>
            </a:r>
            <a:endParaRPr lang="en-US" sz="2350" dirty="0"/>
          </a:p>
        </p:txBody>
      </p:sp>
      <p:sp>
        <p:nvSpPr>
          <p:cNvPr id="12" name="Text 8"/>
          <p:cNvSpPr/>
          <p:nvPr/>
        </p:nvSpPr>
        <p:spPr>
          <a:xfrm>
            <a:off x="1370290" y="3867269"/>
            <a:ext cx="2537817" cy="317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Inheritance</a:t>
            </a:r>
            <a:endParaRPr lang="en-US" sz="1950" dirty="0"/>
          </a:p>
        </p:txBody>
      </p:sp>
      <p:sp>
        <p:nvSpPr>
          <p:cNvPr id="13" name="Text 9"/>
          <p:cNvSpPr/>
          <p:nvPr/>
        </p:nvSpPr>
        <p:spPr>
          <a:xfrm>
            <a:off x="1370290" y="4306372"/>
            <a:ext cx="7063145" cy="6496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DriverRide and PassengerRide extend the Ride class. This promotes code reuse.</a:t>
            </a:r>
            <a:endParaRPr lang="en-US" sz="1550" dirty="0"/>
          </a:p>
        </p:txBody>
      </p:sp>
      <p:sp>
        <p:nvSpPr>
          <p:cNvPr id="14" name="Shape 10"/>
          <p:cNvSpPr/>
          <p:nvPr/>
        </p:nvSpPr>
        <p:spPr>
          <a:xfrm>
            <a:off x="710565" y="5387340"/>
            <a:ext cx="456724" cy="456724"/>
          </a:xfrm>
          <a:prstGeom prst="roundRect">
            <a:avLst>
              <a:gd name="adj" fmla="val 2002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dist="17780" dir="2700000" algn="bl" rotWithShape="0">
              <a:srgbClr val="151617">
                <a:alpha val="100000"/>
              </a:srgbClr>
            </a:outerShdw>
          </a:effectLst>
        </p:spPr>
      </p:sp>
      <p:sp>
        <p:nvSpPr>
          <p:cNvPr id="15" name="Text 11"/>
          <p:cNvSpPr/>
          <p:nvPr/>
        </p:nvSpPr>
        <p:spPr>
          <a:xfrm>
            <a:off x="786705" y="5425380"/>
            <a:ext cx="304443" cy="3806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3</a:t>
            </a:r>
            <a:endParaRPr lang="en-US" sz="2350" dirty="0"/>
          </a:p>
        </p:txBody>
      </p:sp>
      <p:sp>
        <p:nvSpPr>
          <p:cNvPr id="16" name="Text 12"/>
          <p:cNvSpPr/>
          <p:nvPr/>
        </p:nvSpPr>
        <p:spPr>
          <a:xfrm>
            <a:off x="1370290" y="5387340"/>
            <a:ext cx="2537817" cy="317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Association</a:t>
            </a:r>
            <a:endParaRPr lang="en-US" sz="1950" dirty="0"/>
          </a:p>
        </p:txBody>
      </p:sp>
      <p:sp>
        <p:nvSpPr>
          <p:cNvPr id="17" name="Text 13"/>
          <p:cNvSpPr/>
          <p:nvPr/>
        </p:nvSpPr>
        <p:spPr>
          <a:xfrm>
            <a:off x="1370290" y="5826443"/>
            <a:ext cx="7063145" cy="324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Users aggregate Rides via drives/books. This shows relationships.</a:t>
            </a:r>
            <a:endParaRPr lang="en-US" sz="1550" dirty="0"/>
          </a:p>
        </p:txBody>
      </p:sp>
      <p:sp>
        <p:nvSpPr>
          <p:cNvPr id="18" name="Shape 14"/>
          <p:cNvSpPr/>
          <p:nvPr/>
        </p:nvSpPr>
        <p:spPr>
          <a:xfrm>
            <a:off x="710565" y="6582608"/>
            <a:ext cx="456724" cy="456724"/>
          </a:xfrm>
          <a:prstGeom prst="roundRect">
            <a:avLst>
              <a:gd name="adj" fmla="val 2002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dist="17780" dir="2700000" algn="bl" rotWithShape="0">
              <a:srgbClr val="151617">
                <a:alpha val="100000"/>
              </a:srgbClr>
            </a:outerShdw>
          </a:effectLst>
        </p:spPr>
      </p:sp>
      <p:sp>
        <p:nvSpPr>
          <p:cNvPr id="19" name="Text 15"/>
          <p:cNvSpPr/>
          <p:nvPr/>
        </p:nvSpPr>
        <p:spPr>
          <a:xfrm>
            <a:off x="786705" y="6620649"/>
            <a:ext cx="304443" cy="3806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4</a:t>
            </a:r>
            <a:endParaRPr lang="en-US" sz="2350" dirty="0"/>
          </a:p>
        </p:txBody>
      </p:sp>
      <p:sp>
        <p:nvSpPr>
          <p:cNvPr id="20" name="Text 16"/>
          <p:cNvSpPr/>
          <p:nvPr/>
        </p:nvSpPr>
        <p:spPr>
          <a:xfrm>
            <a:off x="1370290" y="6582608"/>
            <a:ext cx="2537817" cy="317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Constraints</a:t>
            </a:r>
            <a:endParaRPr lang="en-US" sz="1950" dirty="0"/>
          </a:p>
        </p:txBody>
      </p:sp>
      <p:sp>
        <p:nvSpPr>
          <p:cNvPr id="21" name="Text 17"/>
          <p:cNvSpPr/>
          <p:nvPr/>
        </p:nvSpPr>
        <p:spPr>
          <a:xfrm>
            <a:off x="1370290" y="7021711"/>
            <a:ext cx="7063145" cy="6496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MAX_SEATS = 4 enforces vehicle capacity. It also keeps rides comfortable.</a:t>
            </a:r>
            <a:endParaRPr lang="en-US" sz="155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31680" y="1192530"/>
            <a:ext cx="4511040" cy="584454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26745" y="612934"/>
            <a:ext cx="5004554" cy="5595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System Architecture</a:t>
            </a:r>
            <a:endParaRPr lang="en-US" sz="3500" dirty="0"/>
          </a:p>
        </p:txBody>
      </p:sp>
      <p:sp>
        <p:nvSpPr>
          <p:cNvPr id="5" name="Text 1"/>
          <p:cNvSpPr/>
          <p:nvPr/>
        </p:nvSpPr>
        <p:spPr>
          <a:xfrm>
            <a:off x="626745" y="1441133"/>
            <a:ext cx="7890510" cy="3581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b="1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2. Database Schema</a:t>
            </a:r>
            <a:endParaRPr lang="en-US" sz="1750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745" y="2000726"/>
            <a:ext cx="895350" cy="1074420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1790700" y="2179796"/>
            <a:ext cx="2238494" cy="2797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Users Table</a:t>
            </a:r>
            <a:endParaRPr lang="en-US" sz="1750" dirty="0"/>
          </a:p>
        </p:txBody>
      </p:sp>
      <p:sp>
        <p:nvSpPr>
          <p:cNvPr id="8" name="Text 3"/>
          <p:cNvSpPr/>
          <p:nvPr/>
        </p:nvSpPr>
        <p:spPr>
          <a:xfrm>
            <a:off x="1790700" y="2566988"/>
            <a:ext cx="6726555" cy="2864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Stores user profiles. It includes fields like ID and contact info.</a:t>
            </a:r>
            <a:endParaRPr lang="en-US" sz="1400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6745" y="3075146"/>
            <a:ext cx="895350" cy="1074420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1790700" y="3254216"/>
            <a:ext cx="2238494" cy="2797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Rides Table</a:t>
            </a:r>
            <a:endParaRPr lang="en-US" sz="1750" dirty="0"/>
          </a:p>
        </p:txBody>
      </p:sp>
      <p:sp>
        <p:nvSpPr>
          <p:cNvPr id="11" name="Text 5"/>
          <p:cNvSpPr/>
          <p:nvPr/>
        </p:nvSpPr>
        <p:spPr>
          <a:xfrm>
            <a:off x="1790700" y="3641407"/>
            <a:ext cx="6726555" cy="2864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Details rides with a driver_id, a foreign key. This ID links to Users.id.</a:t>
            </a:r>
            <a:endParaRPr lang="en-US" sz="1400" dirty="0"/>
          </a:p>
        </p:txBody>
      </p:sp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6745" y="4149566"/>
            <a:ext cx="895350" cy="1074420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1790700" y="4328636"/>
            <a:ext cx="2238494" cy="2797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Relationships</a:t>
            </a:r>
            <a:endParaRPr lang="en-US" sz="1750" dirty="0"/>
          </a:p>
        </p:txBody>
      </p:sp>
      <p:sp>
        <p:nvSpPr>
          <p:cNvPr id="14" name="Text 7"/>
          <p:cNvSpPr/>
          <p:nvPr/>
        </p:nvSpPr>
        <p:spPr>
          <a:xfrm>
            <a:off x="1790700" y="4715828"/>
            <a:ext cx="6726555" cy="2864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One-to-many: One User can create multiple Rides in the app.</a:t>
            </a:r>
            <a:endParaRPr lang="en-US" sz="1400" dirty="0"/>
          </a:p>
        </p:txBody>
      </p:sp>
      <p:pic>
        <p:nvPicPr>
          <p:cNvPr id="15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6745" y="5223986"/>
            <a:ext cx="895350" cy="1318260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1790700" y="5403056"/>
            <a:ext cx="2238494" cy="2797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Data Types</a:t>
            </a:r>
            <a:endParaRPr lang="en-US" sz="1750" dirty="0"/>
          </a:p>
        </p:txBody>
      </p:sp>
      <p:sp>
        <p:nvSpPr>
          <p:cNvPr id="17" name="Text 9"/>
          <p:cNvSpPr/>
          <p:nvPr/>
        </p:nvSpPr>
        <p:spPr>
          <a:xfrm>
            <a:off x="1790700" y="5790247"/>
            <a:ext cx="6726555" cy="5729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Use </a:t>
            </a:r>
            <a:r>
              <a:rPr lang="en-US" sz="1400" b="1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real</a:t>
            </a:r>
            <a:r>
              <a:rPr lang="en-US" sz="14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for cost, and </a:t>
            </a:r>
            <a:r>
              <a:rPr lang="en-US" sz="1400" b="1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text</a:t>
            </a:r>
            <a:r>
              <a:rPr lang="en-US" sz="14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for locations. These are optimized for our data.</a:t>
            </a:r>
            <a:endParaRPr lang="en-US" sz="1400" dirty="0"/>
          </a:p>
        </p:txBody>
      </p:sp>
      <p:pic>
        <p:nvPicPr>
          <p:cNvPr id="1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6745" y="6542246"/>
            <a:ext cx="895350" cy="1074420"/>
          </a:xfrm>
          <a:prstGeom prst="rect">
            <a:avLst/>
          </a:prstGeom>
        </p:spPr>
      </p:pic>
      <p:sp>
        <p:nvSpPr>
          <p:cNvPr id="19" name="Text 10"/>
          <p:cNvSpPr/>
          <p:nvPr/>
        </p:nvSpPr>
        <p:spPr>
          <a:xfrm>
            <a:off x="1790700" y="6721316"/>
            <a:ext cx="2238494" cy="2797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Constraints</a:t>
            </a:r>
            <a:endParaRPr lang="en-US" sz="1750" dirty="0"/>
          </a:p>
        </p:txBody>
      </p:sp>
      <p:sp>
        <p:nvSpPr>
          <p:cNvPr id="20" name="Text 11"/>
          <p:cNvSpPr/>
          <p:nvPr/>
        </p:nvSpPr>
        <p:spPr>
          <a:xfrm>
            <a:off x="1790700" y="7108508"/>
            <a:ext cx="6726555" cy="2864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Email</a:t>
            </a:r>
            <a:r>
              <a:rPr lang="en-US" sz="14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is UNIQUE in Users. </a:t>
            </a:r>
            <a:r>
              <a:rPr lang="en-US" sz="1400" b="1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driver_id</a:t>
            </a:r>
            <a:r>
              <a:rPr lang="en-US" sz="14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ensures referential integrity.</a:t>
            </a:r>
            <a:endParaRPr lang="en-US" sz="14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68643" y="446723"/>
            <a:ext cx="5727144" cy="507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50"/>
              </a:lnSpc>
              <a:buNone/>
            </a:pPr>
            <a:r>
              <a:rPr lang="en-US" sz="28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Innovation &amp; Future Plans</a:t>
            </a:r>
            <a:endParaRPr lang="en-US" sz="2800" dirty="0"/>
          </a:p>
        </p:txBody>
      </p:sp>
      <p:sp>
        <p:nvSpPr>
          <p:cNvPr id="3" name="Text 1"/>
          <p:cNvSpPr/>
          <p:nvPr/>
        </p:nvSpPr>
        <p:spPr>
          <a:xfrm>
            <a:off x="568643" y="1360646"/>
            <a:ext cx="2030968" cy="2538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20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Current Prototype</a:t>
            </a:r>
            <a:endParaRPr lang="en-US" sz="2000" dirty="0"/>
          </a:p>
        </p:txBody>
      </p:sp>
      <p:sp>
        <p:nvSpPr>
          <p:cNvPr id="4" name="Text 2"/>
          <p:cNvSpPr/>
          <p:nvPr/>
        </p:nvSpPr>
        <p:spPr>
          <a:xfrm>
            <a:off x="568643" y="1776889"/>
            <a:ext cx="6548438" cy="2600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20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Our current prototype features a</a:t>
            </a:r>
          </a:p>
          <a:p>
            <a:pPr marL="0" indent="0" algn="l">
              <a:lnSpc>
                <a:spcPts val="2000"/>
              </a:lnSpc>
              <a:buNone/>
            </a:pPr>
            <a:r>
              <a:rPr lang="en-US" sz="20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basic GUI built with Swing.</a:t>
            </a:r>
            <a:endParaRPr lang="en-US" sz="2000" dirty="0"/>
          </a:p>
        </p:txBody>
      </p:sp>
      <p:sp>
        <p:nvSpPr>
          <p:cNvPr id="5" name="Text 3"/>
          <p:cNvSpPr/>
          <p:nvPr/>
        </p:nvSpPr>
        <p:spPr>
          <a:xfrm>
            <a:off x="568643" y="2474416"/>
            <a:ext cx="6548438" cy="2600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20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It uses an SQLite database for data management.</a:t>
            </a:r>
            <a:endParaRPr lang="en-US" sz="2000" dirty="0"/>
          </a:p>
        </p:txBody>
      </p:sp>
      <p:sp>
        <p:nvSpPr>
          <p:cNvPr id="6" name="Text 4"/>
          <p:cNvSpPr/>
          <p:nvPr/>
        </p:nvSpPr>
        <p:spPr>
          <a:xfrm>
            <a:off x="568643" y="2940486"/>
            <a:ext cx="6548438" cy="2600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20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Functional carpool matching</a:t>
            </a:r>
            <a:endParaRPr lang="en-US" sz="2000" dirty="0"/>
          </a:p>
        </p:txBody>
      </p:sp>
      <p:sp>
        <p:nvSpPr>
          <p:cNvPr id="7" name="Text 5"/>
          <p:cNvSpPr/>
          <p:nvPr/>
        </p:nvSpPr>
        <p:spPr>
          <a:xfrm>
            <a:off x="568643" y="3288863"/>
            <a:ext cx="6548438" cy="2600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20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Simple user interface</a:t>
            </a:r>
            <a:endParaRPr lang="en-US" sz="2000" dirty="0"/>
          </a:p>
        </p:txBody>
      </p:sp>
      <p:sp>
        <p:nvSpPr>
          <p:cNvPr id="8" name="Text 6"/>
          <p:cNvSpPr/>
          <p:nvPr/>
        </p:nvSpPr>
        <p:spPr>
          <a:xfrm>
            <a:off x="7624762" y="1360646"/>
            <a:ext cx="2030968" cy="2538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20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Future Work</a:t>
            </a:r>
            <a:endParaRPr lang="en-US" sz="2000" dirty="0"/>
          </a:p>
        </p:txBody>
      </p:sp>
      <p:sp>
        <p:nvSpPr>
          <p:cNvPr id="9" name="Text 7"/>
          <p:cNvSpPr/>
          <p:nvPr/>
        </p:nvSpPr>
        <p:spPr>
          <a:xfrm>
            <a:off x="7520940" y="1741228"/>
            <a:ext cx="6548438" cy="2600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20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We are planning real-time notifications.</a:t>
            </a:r>
            <a:endParaRPr lang="en-US" sz="2000" dirty="0"/>
          </a:p>
        </p:txBody>
      </p:sp>
      <p:sp>
        <p:nvSpPr>
          <p:cNvPr id="10" name="Text 8"/>
          <p:cNvSpPr/>
          <p:nvPr/>
        </p:nvSpPr>
        <p:spPr>
          <a:xfrm>
            <a:off x="7520940" y="2343439"/>
            <a:ext cx="6548438" cy="2600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20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We will achieve this with Firebase integration</a:t>
            </a:r>
          </a:p>
          <a:p>
            <a:pPr marL="0" indent="0" algn="l">
              <a:lnSpc>
                <a:spcPts val="2000"/>
              </a:lnSpc>
              <a:buNone/>
            </a:pPr>
            <a:r>
              <a:rPr lang="en-US" sz="20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and a mobile app.</a:t>
            </a:r>
            <a:endParaRPr lang="en-US" sz="2000" dirty="0"/>
          </a:p>
        </p:txBody>
      </p:sp>
      <p:sp>
        <p:nvSpPr>
          <p:cNvPr id="11" name="Text 9"/>
          <p:cNvSpPr/>
          <p:nvPr/>
        </p:nvSpPr>
        <p:spPr>
          <a:xfrm>
            <a:off x="7520940" y="3027150"/>
            <a:ext cx="6548438" cy="2600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20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Enhanced user experience</a:t>
            </a:r>
            <a:endParaRPr lang="en-US" sz="2000" dirty="0"/>
          </a:p>
        </p:txBody>
      </p:sp>
      <p:sp>
        <p:nvSpPr>
          <p:cNvPr id="12" name="Text 10"/>
          <p:cNvSpPr/>
          <p:nvPr/>
        </p:nvSpPr>
        <p:spPr>
          <a:xfrm>
            <a:off x="7520940" y="3367147"/>
            <a:ext cx="6548438" cy="2600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20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Wider accessibility</a:t>
            </a:r>
            <a:endParaRPr lang="en-US" sz="2000" dirty="0"/>
          </a:p>
        </p:txBody>
      </p:sp>
      <p:sp>
        <p:nvSpPr>
          <p:cNvPr id="13" name="Text 11"/>
          <p:cNvSpPr/>
          <p:nvPr/>
        </p:nvSpPr>
        <p:spPr>
          <a:xfrm>
            <a:off x="568643" y="3405783"/>
            <a:ext cx="13493115" cy="2600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endParaRPr lang="en-US" sz="1200" dirty="0"/>
          </a:p>
        </p:txBody>
      </p:sp>
      <p:pic>
        <p:nvPicPr>
          <p:cNvPr id="1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643" y="4031337"/>
            <a:ext cx="6548438" cy="3586520"/>
          </a:xfrm>
          <a:prstGeom prst="rect">
            <a:avLst/>
          </a:prstGeom>
        </p:spPr>
      </p:pic>
      <p:pic>
        <p:nvPicPr>
          <p:cNvPr id="1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0940" y="4031337"/>
            <a:ext cx="4269581" cy="2475667"/>
          </a:xfrm>
          <a:prstGeom prst="rect">
            <a:avLst/>
          </a:prstGeom>
        </p:spPr>
      </p:pic>
      <p:sp>
        <p:nvSpPr>
          <p:cNvPr id="16" name="Text 12"/>
          <p:cNvSpPr/>
          <p:nvPr/>
        </p:nvSpPr>
        <p:spPr>
          <a:xfrm>
            <a:off x="7520940" y="6689765"/>
            <a:ext cx="6548438" cy="2600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endParaRPr lang="en-US" sz="1200" dirty="0"/>
          </a:p>
        </p:txBody>
      </p:sp>
      <p:sp>
        <p:nvSpPr>
          <p:cNvPr id="17" name="Text 13"/>
          <p:cNvSpPr/>
          <p:nvPr/>
        </p:nvSpPr>
        <p:spPr>
          <a:xfrm>
            <a:off x="568643" y="7983379"/>
            <a:ext cx="13493115" cy="2600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endParaRPr lang="en-US" sz="12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1922F7A-0EC0-F52A-D08C-79EED82EA2E1}"/>
              </a:ext>
            </a:extLst>
          </p:cNvPr>
          <p:cNvSpPr/>
          <p:nvPr/>
        </p:nvSpPr>
        <p:spPr>
          <a:xfrm>
            <a:off x="12754943" y="7678103"/>
            <a:ext cx="1851102" cy="479502"/>
          </a:xfrm>
          <a:prstGeom prst="rect">
            <a:avLst/>
          </a:prstGeom>
          <a:solidFill>
            <a:srgbClr val="F8ECE4"/>
          </a:solidFill>
          <a:ln>
            <a:solidFill>
              <a:srgbClr val="F8ECE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2945" y="552331"/>
            <a:ext cx="5021818" cy="6276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00"/>
              </a:lnSpc>
              <a:buNone/>
            </a:pPr>
            <a:r>
              <a:rPr lang="en-US" sz="3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OOPs in Action</a:t>
            </a:r>
            <a:endParaRPr lang="en-US" sz="3200" dirty="0"/>
          </a:p>
        </p:txBody>
      </p:sp>
      <p:sp>
        <p:nvSpPr>
          <p:cNvPr id="3" name="Text 1"/>
          <p:cNvSpPr/>
          <p:nvPr/>
        </p:nvSpPr>
        <p:spPr>
          <a:xfrm>
            <a:off x="702945" y="1682115"/>
            <a:ext cx="2510909" cy="313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Encapsulation</a:t>
            </a:r>
            <a:endParaRPr lang="en-US" dirty="0"/>
          </a:p>
        </p:txBody>
      </p:sp>
      <p:sp>
        <p:nvSpPr>
          <p:cNvPr id="4" name="Shape 2"/>
          <p:cNvSpPr/>
          <p:nvPr/>
        </p:nvSpPr>
        <p:spPr>
          <a:xfrm>
            <a:off x="702945" y="2221944"/>
            <a:ext cx="6367224" cy="3514725"/>
          </a:xfrm>
          <a:prstGeom prst="roundRect">
            <a:avLst>
              <a:gd name="adj" fmla="val 260"/>
            </a:avLst>
          </a:prstGeom>
          <a:solidFill>
            <a:srgbClr val="E4E6E7"/>
          </a:solidFill>
          <a:ln/>
        </p:spPr>
      </p:sp>
      <p:sp>
        <p:nvSpPr>
          <p:cNvPr id="5" name="Shape 3"/>
          <p:cNvSpPr/>
          <p:nvPr/>
        </p:nvSpPr>
        <p:spPr>
          <a:xfrm>
            <a:off x="692944" y="2221944"/>
            <a:ext cx="6387227" cy="3514725"/>
          </a:xfrm>
          <a:prstGeom prst="roundRect">
            <a:avLst>
              <a:gd name="adj" fmla="val 857"/>
            </a:avLst>
          </a:prstGeom>
          <a:solidFill>
            <a:srgbClr val="E4E6E7"/>
          </a:solidFill>
          <a:ln/>
        </p:spPr>
      </p:sp>
      <p:sp>
        <p:nvSpPr>
          <p:cNvPr id="6" name="Text 4"/>
          <p:cNvSpPr/>
          <p:nvPr/>
        </p:nvSpPr>
        <p:spPr>
          <a:xfrm>
            <a:off x="893802" y="2372558"/>
            <a:ext cx="5985510" cy="32134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200" dirty="0">
                <a:solidFill>
                  <a:srgbClr val="151617"/>
                </a:solidFill>
                <a:highlight>
                  <a:srgbClr val="E4E6E7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// User.java
public class User {
  private String name;  // Encapsulated attribute
  private String email;
  public String getName() {  // Controlled access
    return this.name;
  }
}
</a:t>
            </a:r>
            <a:endParaRPr lang="en-US" sz="1200" dirty="0"/>
          </a:p>
        </p:txBody>
      </p:sp>
      <p:sp>
        <p:nvSpPr>
          <p:cNvPr id="7" name="Text 5"/>
          <p:cNvSpPr/>
          <p:nvPr/>
        </p:nvSpPr>
        <p:spPr>
          <a:xfrm>
            <a:off x="702945" y="5962650"/>
            <a:ext cx="6367224" cy="3213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Private attributes (name, email)</a:t>
            </a:r>
            <a:endParaRPr lang="en-US" dirty="0"/>
          </a:p>
        </p:txBody>
      </p:sp>
      <p:sp>
        <p:nvSpPr>
          <p:cNvPr id="8" name="Text 6"/>
          <p:cNvSpPr/>
          <p:nvPr/>
        </p:nvSpPr>
        <p:spPr>
          <a:xfrm>
            <a:off x="702945" y="6354247"/>
            <a:ext cx="6367224" cy="3213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Public getters (getName()) </a:t>
            </a:r>
          </a:p>
          <a:p>
            <a:pPr algn="l">
              <a:lnSpc>
                <a:spcPts val="2500"/>
              </a:lnSpc>
              <a:buSzPct val="100000"/>
            </a:pPr>
            <a:r>
              <a:rPr lang="en-US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	maintain data integrity</a:t>
            </a:r>
            <a:endParaRPr lang="en-US" dirty="0"/>
          </a:p>
        </p:txBody>
      </p:sp>
      <p:sp>
        <p:nvSpPr>
          <p:cNvPr id="9" name="Text 7"/>
          <p:cNvSpPr/>
          <p:nvPr/>
        </p:nvSpPr>
        <p:spPr>
          <a:xfrm>
            <a:off x="702945" y="6856333"/>
            <a:ext cx="6367224" cy="3213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endParaRPr lang="en-US" sz="1200" dirty="0"/>
          </a:p>
        </p:txBody>
      </p:sp>
      <p:sp>
        <p:nvSpPr>
          <p:cNvPr id="10" name="Text 8"/>
          <p:cNvSpPr/>
          <p:nvPr/>
        </p:nvSpPr>
        <p:spPr>
          <a:xfrm>
            <a:off x="7567851" y="1682115"/>
            <a:ext cx="2510909" cy="313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Inheritance</a:t>
            </a:r>
            <a:endParaRPr lang="en-US" dirty="0"/>
          </a:p>
        </p:txBody>
      </p:sp>
      <p:sp>
        <p:nvSpPr>
          <p:cNvPr id="11" name="Shape 9"/>
          <p:cNvSpPr/>
          <p:nvPr/>
        </p:nvSpPr>
        <p:spPr>
          <a:xfrm>
            <a:off x="7567851" y="2221944"/>
            <a:ext cx="6367224" cy="3836075"/>
          </a:xfrm>
          <a:prstGeom prst="roundRect">
            <a:avLst>
              <a:gd name="adj" fmla="val 238"/>
            </a:avLst>
          </a:prstGeom>
          <a:solidFill>
            <a:srgbClr val="E4E6E7"/>
          </a:solidFill>
          <a:ln/>
        </p:spPr>
      </p:sp>
      <p:sp>
        <p:nvSpPr>
          <p:cNvPr id="12" name="Shape 10"/>
          <p:cNvSpPr/>
          <p:nvPr/>
        </p:nvSpPr>
        <p:spPr>
          <a:xfrm>
            <a:off x="7557849" y="2221944"/>
            <a:ext cx="6387227" cy="3836075"/>
          </a:xfrm>
          <a:prstGeom prst="roundRect">
            <a:avLst>
              <a:gd name="adj" fmla="val 785"/>
            </a:avLst>
          </a:prstGeom>
          <a:solidFill>
            <a:srgbClr val="E4E6E7"/>
          </a:solidFill>
          <a:ln/>
        </p:spPr>
      </p:sp>
      <p:sp>
        <p:nvSpPr>
          <p:cNvPr id="13" name="Text 11"/>
          <p:cNvSpPr/>
          <p:nvPr/>
        </p:nvSpPr>
        <p:spPr>
          <a:xfrm>
            <a:off x="7758708" y="2372558"/>
            <a:ext cx="5985510" cy="35348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200" dirty="0">
                <a:solidFill>
                  <a:srgbClr val="151617"/>
                </a:solidFill>
                <a:highlight>
                  <a:srgbClr val="E4E6E7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// Ride.java
public class Ride {
  protected String start;  // Inheritable attribute
  public void </a:t>
            </a:r>
            <a:r>
              <a:rPr lang="en-US" sz="1200" dirty="0" err="1">
                <a:solidFill>
                  <a:srgbClr val="151617"/>
                </a:solidFill>
                <a:highlight>
                  <a:srgbClr val="E4E6E7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displayRideDetails</a:t>
            </a:r>
            <a:r>
              <a:rPr lang="en-US" sz="1200" dirty="0">
                <a:solidFill>
                  <a:srgbClr val="151617"/>
                </a:solidFill>
                <a:highlight>
                  <a:srgbClr val="E4E6E7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() {...}
}
// DriverRide.java
public class </a:t>
            </a:r>
            <a:r>
              <a:rPr lang="en-US" sz="1200" dirty="0" err="1">
                <a:solidFill>
                  <a:srgbClr val="151617"/>
                </a:solidFill>
                <a:highlight>
                  <a:srgbClr val="E4E6E7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DriverRide</a:t>
            </a:r>
            <a:r>
              <a:rPr lang="en-US" sz="1200" dirty="0">
                <a:solidFill>
                  <a:srgbClr val="151617"/>
                </a:solidFill>
                <a:highlight>
                  <a:srgbClr val="E4E6E7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extends Ride {  // Inheritance
  private String </a:t>
            </a:r>
            <a:r>
              <a:rPr lang="en-US" sz="1200" dirty="0" err="1">
                <a:solidFill>
                  <a:srgbClr val="151617"/>
                </a:solidFill>
                <a:highlight>
                  <a:srgbClr val="E4E6E7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vehicleType</a:t>
            </a:r>
            <a:r>
              <a:rPr lang="en-US" sz="1200" dirty="0">
                <a:solidFill>
                  <a:srgbClr val="151617"/>
                </a:solidFill>
                <a:highlight>
                  <a:srgbClr val="E4E6E7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;
}
</a:t>
            </a:r>
            <a:endParaRPr lang="en-US" sz="1200" dirty="0"/>
          </a:p>
        </p:txBody>
      </p:sp>
      <p:sp>
        <p:nvSpPr>
          <p:cNvPr id="14" name="Text 12"/>
          <p:cNvSpPr/>
          <p:nvPr/>
        </p:nvSpPr>
        <p:spPr>
          <a:xfrm>
            <a:off x="7567851" y="6284000"/>
            <a:ext cx="6367224" cy="3213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b="1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extends</a:t>
            </a:r>
            <a:r>
              <a:rPr lang="en-US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keyword establishes</a:t>
            </a:r>
          </a:p>
          <a:p>
            <a:pPr marL="800100" lvl="1" indent="-342900">
              <a:lnSpc>
                <a:spcPts val="2500"/>
              </a:lnSpc>
              <a:buSzPct val="100000"/>
              <a:buChar char="•"/>
            </a:pPr>
            <a:r>
              <a:rPr lang="en-US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parent-child relationship</a:t>
            </a:r>
            <a:endParaRPr lang="en-US" dirty="0"/>
          </a:p>
        </p:txBody>
      </p:sp>
      <p:sp>
        <p:nvSpPr>
          <p:cNvPr id="15" name="Text 13"/>
          <p:cNvSpPr/>
          <p:nvPr/>
        </p:nvSpPr>
        <p:spPr>
          <a:xfrm>
            <a:off x="7567851" y="6675596"/>
            <a:ext cx="6367224" cy="3213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2500"/>
              </a:lnSpc>
              <a:buSzPct val="100000"/>
            </a:pPr>
            <a:endParaRPr lang="en-US" b="1" dirty="0">
              <a:solidFill>
                <a:srgbClr val="151617"/>
              </a:solidFill>
              <a:latin typeface="Inconsolata" pitchFamily="34" charset="0"/>
              <a:ea typeface="Inconsolata" pitchFamily="34" charset="-122"/>
              <a:cs typeface="Inconsolata" pitchFamily="34" charset="-120"/>
            </a:endParaRPr>
          </a:p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b="1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protected</a:t>
            </a:r>
            <a:r>
              <a:rPr lang="en-US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enables attribute sharing</a:t>
            </a:r>
            <a:endParaRPr lang="en-US" dirty="0"/>
          </a:p>
        </p:txBody>
      </p:sp>
      <p:sp>
        <p:nvSpPr>
          <p:cNvPr id="16" name="Text 14"/>
          <p:cNvSpPr/>
          <p:nvPr/>
        </p:nvSpPr>
        <p:spPr>
          <a:xfrm>
            <a:off x="7567851" y="7177683"/>
            <a:ext cx="6367224" cy="3213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endParaRPr lang="en-US" sz="12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DF2D36E-7710-9117-BAFA-A6732CB198BA}"/>
              </a:ext>
            </a:extLst>
          </p:cNvPr>
          <p:cNvSpPr/>
          <p:nvPr/>
        </p:nvSpPr>
        <p:spPr>
          <a:xfrm>
            <a:off x="12754943" y="7666952"/>
            <a:ext cx="1851102" cy="479502"/>
          </a:xfrm>
          <a:prstGeom prst="rect">
            <a:avLst/>
          </a:prstGeom>
          <a:solidFill>
            <a:srgbClr val="F8ECE4"/>
          </a:solidFill>
          <a:ln>
            <a:solidFill>
              <a:srgbClr val="F8ECE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20197" y="489228"/>
            <a:ext cx="4430197" cy="5537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50"/>
              </a:lnSpc>
              <a:buNone/>
            </a:pPr>
            <a:r>
              <a:rPr lang="en-US" sz="28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OOPs in Action</a:t>
            </a:r>
            <a:endParaRPr lang="en-US" sz="2800" dirty="0"/>
          </a:p>
        </p:txBody>
      </p:sp>
      <p:sp>
        <p:nvSpPr>
          <p:cNvPr id="3" name="Text 1"/>
          <p:cNvSpPr/>
          <p:nvPr/>
        </p:nvSpPr>
        <p:spPr>
          <a:xfrm>
            <a:off x="620197" y="1485900"/>
            <a:ext cx="2215039" cy="276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Polymorphism</a:t>
            </a:r>
            <a:endParaRPr lang="en-US" dirty="0"/>
          </a:p>
        </p:txBody>
      </p:sp>
      <p:sp>
        <p:nvSpPr>
          <p:cNvPr id="4" name="Text 2"/>
          <p:cNvSpPr/>
          <p:nvPr/>
        </p:nvSpPr>
        <p:spPr>
          <a:xfrm>
            <a:off x="620197" y="1939885"/>
            <a:ext cx="6478905" cy="283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@Override enables runtime method selection.</a:t>
            </a:r>
            <a:endParaRPr lang="en-US" dirty="0"/>
          </a:p>
        </p:txBody>
      </p:sp>
      <p:sp>
        <p:nvSpPr>
          <p:cNvPr id="5" name="Text 3"/>
          <p:cNvSpPr/>
          <p:nvPr/>
        </p:nvSpPr>
        <p:spPr>
          <a:xfrm>
            <a:off x="620197" y="2382679"/>
            <a:ext cx="6478905" cy="283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Same method, different behaviors.</a:t>
            </a:r>
            <a:endParaRPr lang="en-US" dirty="0"/>
          </a:p>
        </p:txBody>
      </p:sp>
      <p:sp>
        <p:nvSpPr>
          <p:cNvPr id="6" name="Text 4"/>
          <p:cNvSpPr/>
          <p:nvPr/>
        </p:nvSpPr>
        <p:spPr>
          <a:xfrm>
            <a:off x="620197" y="2825472"/>
            <a:ext cx="6478905" cy="283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Add PassengerRide variations easily.</a:t>
            </a:r>
            <a:endParaRPr lang="en-US" dirty="0"/>
          </a:p>
        </p:txBody>
      </p:sp>
      <p:sp>
        <p:nvSpPr>
          <p:cNvPr id="7" name="Shape 5"/>
          <p:cNvSpPr/>
          <p:nvPr/>
        </p:nvSpPr>
        <p:spPr>
          <a:xfrm>
            <a:off x="620197" y="3308152"/>
            <a:ext cx="6478905" cy="4232910"/>
          </a:xfrm>
          <a:prstGeom prst="roundRect">
            <a:avLst>
              <a:gd name="adj" fmla="val 216"/>
            </a:avLst>
          </a:prstGeom>
          <a:solidFill>
            <a:srgbClr val="E4E6E7"/>
          </a:solidFill>
          <a:ln/>
        </p:spPr>
      </p:sp>
      <p:sp>
        <p:nvSpPr>
          <p:cNvPr id="8" name="Shape 6"/>
          <p:cNvSpPr/>
          <p:nvPr/>
        </p:nvSpPr>
        <p:spPr>
          <a:xfrm>
            <a:off x="611386" y="3308152"/>
            <a:ext cx="6496526" cy="4232910"/>
          </a:xfrm>
          <a:prstGeom prst="roundRect">
            <a:avLst>
              <a:gd name="adj" fmla="val 628"/>
            </a:avLst>
          </a:prstGeom>
          <a:solidFill>
            <a:srgbClr val="E4E6E7"/>
          </a:solidFill>
          <a:ln/>
        </p:spPr>
      </p:sp>
      <p:sp>
        <p:nvSpPr>
          <p:cNvPr id="9" name="Text 7"/>
          <p:cNvSpPr/>
          <p:nvPr/>
        </p:nvSpPr>
        <p:spPr>
          <a:xfrm>
            <a:off x="788551" y="3441025"/>
            <a:ext cx="6142196" cy="39671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200" dirty="0">
                <a:solidFill>
                  <a:srgbClr val="151617"/>
                </a:solidFill>
                <a:highlight>
                  <a:srgbClr val="E4E6E7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// Ride.java</a:t>
            </a:r>
            <a:endParaRPr lang="en-US" sz="1200" dirty="0"/>
          </a:p>
          <a:p>
            <a:pPr marL="0" indent="0" algn="l">
              <a:lnSpc>
                <a:spcPts val="2200"/>
              </a:lnSpc>
              <a:buNone/>
            </a:pPr>
            <a:r>
              <a:rPr lang="en-US" sz="1200" dirty="0">
                <a:solidFill>
                  <a:srgbClr val="151617"/>
                </a:solidFill>
                <a:highlight>
                  <a:srgbClr val="E4E6E7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public class Ride {</a:t>
            </a:r>
            <a:endParaRPr lang="en-US" sz="1200" dirty="0"/>
          </a:p>
          <a:p>
            <a:pPr marL="0" indent="0" algn="l">
              <a:lnSpc>
                <a:spcPts val="2200"/>
              </a:lnSpc>
              <a:buNone/>
            </a:pPr>
            <a:r>
              <a:rPr lang="en-US" sz="1200" dirty="0">
                <a:solidFill>
                  <a:srgbClr val="151617"/>
                </a:solidFill>
                <a:highlight>
                  <a:srgbClr val="E4E6E7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public void calculateFare() {</a:t>
            </a:r>
            <a:endParaRPr lang="en-US" sz="1200" dirty="0"/>
          </a:p>
          <a:p>
            <a:pPr marL="0" indent="0" algn="l">
              <a:lnSpc>
                <a:spcPts val="2200"/>
              </a:lnSpc>
              <a:buNone/>
            </a:pPr>
            <a:r>
              <a:rPr lang="en-US" sz="1200" dirty="0">
                <a:solidFill>
                  <a:srgbClr val="151617"/>
                </a:solidFill>
                <a:highlight>
                  <a:srgbClr val="E4E6E7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System.out.println("Basic fare calculation");</a:t>
            </a:r>
            <a:endParaRPr lang="en-US" sz="1200" dirty="0"/>
          </a:p>
          <a:p>
            <a:pPr marL="0" indent="0" algn="l">
              <a:lnSpc>
                <a:spcPts val="2200"/>
              </a:lnSpc>
              <a:buNone/>
            </a:pPr>
            <a:r>
              <a:rPr lang="en-US" sz="1200" dirty="0">
                <a:solidFill>
                  <a:srgbClr val="151617"/>
                </a:solidFill>
                <a:highlight>
                  <a:srgbClr val="E4E6E7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}</a:t>
            </a:r>
            <a:endParaRPr lang="en-US" sz="1200" dirty="0"/>
          </a:p>
          <a:p>
            <a:pPr marL="0" indent="0" algn="l">
              <a:lnSpc>
                <a:spcPts val="2200"/>
              </a:lnSpc>
              <a:buNone/>
            </a:pPr>
            <a:r>
              <a:rPr lang="en-US" sz="1200" dirty="0">
                <a:solidFill>
                  <a:srgbClr val="151617"/>
                </a:solidFill>
                <a:highlight>
                  <a:srgbClr val="E4E6E7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}</a:t>
            </a:r>
            <a:endParaRPr lang="en-US" sz="1200" dirty="0"/>
          </a:p>
          <a:p>
            <a:pPr marL="0" indent="0" algn="l">
              <a:lnSpc>
                <a:spcPts val="2200"/>
              </a:lnSpc>
              <a:buNone/>
            </a:pPr>
            <a:endParaRPr lang="en-US" sz="1200" dirty="0"/>
          </a:p>
          <a:p>
            <a:pPr marL="0" indent="0" algn="l">
              <a:lnSpc>
                <a:spcPts val="2200"/>
              </a:lnSpc>
              <a:buNone/>
            </a:pPr>
            <a:r>
              <a:rPr lang="en-US" sz="1200" dirty="0">
                <a:solidFill>
                  <a:srgbClr val="151617"/>
                </a:solidFill>
                <a:highlight>
                  <a:srgbClr val="E4E6E7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// DriverRide.java</a:t>
            </a:r>
            <a:endParaRPr lang="en-US" sz="1200" dirty="0"/>
          </a:p>
          <a:p>
            <a:pPr marL="0" indent="0" algn="l">
              <a:lnSpc>
                <a:spcPts val="2200"/>
              </a:lnSpc>
              <a:buNone/>
            </a:pPr>
            <a:r>
              <a:rPr lang="en-US" sz="1200" dirty="0">
                <a:solidFill>
                  <a:srgbClr val="151617"/>
                </a:solidFill>
                <a:highlight>
                  <a:srgbClr val="E4E6E7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public class DriverRide extends Ride {</a:t>
            </a:r>
            <a:endParaRPr lang="en-US" sz="1200" dirty="0"/>
          </a:p>
          <a:p>
            <a:pPr marL="0" indent="0" algn="l">
              <a:lnSpc>
                <a:spcPts val="2200"/>
              </a:lnSpc>
              <a:buNone/>
            </a:pPr>
            <a:r>
              <a:rPr lang="en-US" sz="1200" dirty="0">
                <a:solidFill>
                  <a:srgbClr val="151617"/>
                </a:solidFill>
                <a:highlight>
                  <a:srgbClr val="E4E6E7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@Override</a:t>
            </a:r>
            <a:endParaRPr lang="en-US" sz="1200" dirty="0"/>
          </a:p>
          <a:p>
            <a:pPr marL="0" indent="0" algn="l">
              <a:lnSpc>
                <a:spcPts val="2200"/>
              </a:lnSpc>
              <a:buNone/>
            </a:pPr>
            <a:r>
              <a:rPr lang="en-US" sz="1200" dirty="0">
                <a:solidFill>
                  <a:srgbClr val="151617"/>
                </a:solidFill>
                <a:highlight>
                  <a:srgbClr val="E4E6E7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public void calculateFare() {</a:t>
            </a:r>
            <a:endParaRPr lang="en-US" sz="1200" dirty="0"/>
          </a:p>
          <a:p>
            <a:pPr marL="0" indent="0" algn="l">
              <a:lnSpc>
                <a:spcPts val="2200"/>
              </a:lnSpc>
              <a:buNone/>
            </a:pPr>
            <a:r>
              <a:rPr lang="en-US" sz="1200" dirty="0">
                <a:solidFill>
                  <a:srgbClr val="151617"/>
                </a:solidFill>
                <a:highlight>
                  <a:srgbClr val="E4E6E7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System.out.println("Driver-specific fare");</a:t>
            </a:r>
            <a:endParaRPr lang="en-US" sz="1200" dirty="0"/>
          </a:p>
          <a:p>
            <a:pPr marL="0" indent="0" algn="l">
              <a:lnSpc>
                <a:spcPts val="2200"/>
              </a:lnSpc>
              <a:buNone/>
            </a:pPr>
            <a:r>
              <a:rPr lang="en-US" sz="1200" dirty="0">
                <a:solidFill>
                  <a:srgbClr val="151617"/>
                </a:solidFill>
                <a:highlight>
                  <a:srgbClr val="E4E6E7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}</a:t>
            </a:r>
            <a:endParaRPr lang="en-US" sz="1200" dirty="0"/>
          </a:p>
          <a:p>
            <a:pPr marL="0" indent="0" algn="l">
              <a:lnSpc>
                <a:spcPts val="2200"/>
              </a:lnSpc>
              <a:buNone/>
            </a:pPr>
            <a:r>
              <a:rPr lang="en-US" sz="1200" dirty="0">
                <a:solidFill>
                  <a:srgbClr val="151617"/>
                </a:solidFill>
                <a:highlight>
                  <a:srgbClr val="E4E6E7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}</a:t>
            </a:r>
            <a:endParaRPr lang="en-US" sz="1200" dirty="0"/>
          </a:p>
        </p:txBody>
      </p:sp>
      <p:sp>
        <p:nvSpPr>
          <p:cNvPr id="10" name="Text 8"/>
          <p:cNvSpPr/>
          <p:nvPr/>
        </p:nvSpPr>
        <p:spPr>
          <a:xfrm>
            <a:off x="7538918" y="1485900"/>
            <a:ext cx="2215039" cy="276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Abstraction</a:t>
            </a:r>
            <a:endParaRPr lang="en-US" dirty="0"/>
          </a:p>
        </p:txBody>
      </p:sp>
      <p:sp>
        <p:nvSpPr>
          <p:cNvPr id="11" name="Text 9"/>
          <p:cNvSpPr/>
          <p:nvPr/>
        </p:nvSpPr>
        <p:spPr>
          <a:xfrm>
            <a:off x="7538918" y="1939885"/>
            <a:ext cx="6478905" cy="283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Exposes only essential methods.</a:t>
            </a:r>
            <a:endParaRPr lang="en-US" dirty="0"/>
          </a:p>
        </p:txBody>
      </p:sp>
      <p:sp>
        <p:nvSpPr>
          <p:cNvPr id="12" name="Text 10"/>
          <p:cNvSpPr/>
          <p:nvPr/>
        </p:nvSpPr>
        <p:spPr>
          <a:xfrm>
            <a:off x="7538918" y="2382679"/>
            <a:ext cx="6478905" cy="283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Hides validation and routing logic.</a:t>
            </a:r>
            <a:endParaRPr lang="en-US" dirty="0"/>
          </a:p>
        </p:txBody>
      </p:sp>
      <p:sp>
        <p:nvSpPr>
          <p:cNvPr id="13" name="Text 11"/>
          <p:cNvSpPr/>
          <p:nvPr/>
        </p:nvSpPr>
        <p:spPr>
          <a:xfrm>
            <a:off x="7538918" y="2825472"/>
            <a:ext cx="6478905" cy="283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Users see simplicity.</a:t>
            </a:r>
          </a:p>
          <a:p>
            <a:pPr marL="0" indent="0" algn="l">
              <a:lnSpc>
                <a:spcPts val="2200"/>
              </a:lnSpc>
              <a:buNone/>
            </a:pPr>
            <a:endParaRPr lang="en-US" dirty="0">
              <a:solidFill>
                <a:srgbClr val="151617"/>
              </a:solidFill>
              <a:latin typeface="Inconsolata" pitchFamily="34" charset="0"/>
              <a:ea typeface="Inconsolata" pitchFamily="34" charset="-122"/>
              <a:cs typeface="Inconsolata" pitchFamily="34" charset="-12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E698416-5727-A14B-B8AF-0961989DE697}"/>
              </a:ext>
            </a:extLst>
          </p:cNvPr>
          <p:cNvGrpSpPr/>
          <p:nvPr/>
        </p:nvGrpSpPr>
        <p:grpSpPr>
          <a:xfrm>
            <a:off x="7565348" y="3805055"/>
            <a:ext cx="6496526" cy="2696105"/>
            <a:chOff x="7556538" y="3441025"/>
            <a:chExt cx="6496526" cy="2382202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72C1CE8D-34D6-472C-F5E9-7BC1A82E73C9}"/>
                </a:ext>
              </a:extLst>
            </p:cNvPr>
            <p:cNvGrpSpPr/>
            <p:nvPr/>
          </p:nvGrpSpPr>
          <p:grpSpPr>
            <a:xfrm>
              <a:off x="7556538" y="3441025"/>
              <a:ext cx="6496526" cy="2382202"/>
              <a:chOff x="7530108" y="3308152"/>
              <a:chExt cx="6496526" cy="2382202"/>
            </a:xfrm>
          </p:grpSpPr>
          <p:sp>
            <p:nvSpPr>
              <p:cNvPr id="14" name="Shape 12"/>
              <p:cNvSpPr/>
              <p:nvPr/>
            </p:nvSpPr>
            <p:spPr>
              <a:xfrm>
                <a:off x="7538918" y="3308152"/>
                <a:ext cx="6478905" cy="2249329"/>
              </a:xfrm>
              <a:prstGeom prst="roundRect">
                <a:avLst>
                  <a:gd name="adj" fmla="val 407"/>
                </a:avLst>
              </a:prstGeom>
              <a:solidFill>
                <a:srgbClr val="E4E6E7"/>
              </a:solidFill>
              <a:ln/>
            </p:spPr>
          </p:sp>
          <p:sp>
            <p:nvSpPr>
              <p:cNvPr id="15" name="Shape 13"/>
              <p:cNvSpPr/>
              <p:nvPr/>
            </p:nvSpPr>
            <p:spPr>
              <a:xfrm>
                <a:off x="7530108" y="3441025"/>
                <a:ext cx="6496526" cy="2249329"/>
              </a:xfrm>
              <a:prstGeom prst="roundRect">
                <a:avLst>
                  <a:gd name="adj" fmla="val 1182"/>
                </a:avLst>
              </a:prstGeom>
              <a:solidFill>
                <a:srgbClr val="E4E6E7"/>
              </a:solidFill>
              <a:ln/>
            </p:spPr>
          </p:sp>
        </p:grpSp>
        <p:sp>
          <p:nvSpPr>
            <p:cNvPr id="16" name="Text 14"/>
            <p:cNvSpPr/>
            <p:nvPr/>
          </p:nvSpPr>
          <p:spPr>
            <a:xfrm>
              <a:off x="7707273" y="3441025"/>
              <a:ext cx="6142196" cy="1983581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200"/>
                </a:lnSpc>
                <a:buNone/>
              </a:pPr>
              <a:r>
                <a:rPr lang="en-US" sz="1200" dirty="0">
                  <a:solidFill>
                    <a:srgbClr val="151617"/>
                  </a:solidFill>
                  <a:highlight>
                    <a:srgbClr val="E4E6E7"/>
                  </a:highlight>
                  <a:latin typeface="Consolas" pitchFamily="34" charset="0"/>
                  <a:ea typeface="Consolas" pitchFamily="34" charset="-122"/>
                  <a:cs typeface="Consolas" pitchFamily="34" charset="-120"/>
                </a:rPr>
                <a:t>// RideService.java</a:t>
              </a:r>
              <a:endParaRPr lang="en-US" sz="1200" dirty="0"/>
            </a:p>
            <a:p>
              <a:pPr marL="0" indent="0" algn="l">
                <a:lnSpc>
                  <a:spcPts val="2200"/>
                </a:lnSpc>
                <a:buNone/>
              </a:pPr>
              <a:r>
                <a:rPr lang="en-US" sz="1200" dirty="0">
                  <a:solidFill>
                    <a:srgbClr val="151617"/>
                  </a:solidFill>
                  <a:highlight>
                    <a:srgbClr val="E4E6E7"/>
                  </a:highlight>
                  <a:latin typeface="Consolas" pitchFamily="34" charset="0"/>
                  <a:ea typeface="Consolas" pitchFamily="34" charset="-122"/>
                  <a:cs typeface="Consolas" pitchFamily="34" charset="-120"/>
                </a:rPr>
                <a:t>public class RideService {</a:t>
              </a:r>
              <a:endParaRPr lang="en-US" sz="1200" dirty="0"/>
            </a:p>
            <a:p>
              <a:pPr marL="0" indent="0" algn="l">
                <a:lnSpc>
                  <a:spcPts val="2200"/>
                </a:lnSpc>
                <a:buNone/>
              </a:pPr>
              <a:r>
                <a:rPr lang="en-US" sz="1200" dirty="0">
                  <a:solidFill>
                    <a:srgbClr val="151617"/>
                  </a:solidFill>
                  <a:highlight>
                    <a:srgbClr val="E4E6E7"/>
                  </a:highlight>
                  <a:latin typeface="Consolas" pitchFamily="34" charset="0"/>
                  <a:ea typeface="Consolas" pitchFamily="34" charset="-122"/>
                  <a:cs typeface="Consolas" pitchFamily="34" charset="-120"/>
                </a:rPr>
                <a:t>  public void requestRide(User user, String destination) {</a:t>
              </a:r>
              <a:endParaRPr lang="en-US" sz="1200" dirty="0"/>
            </a:p>
            <a:p>
              <a:pPr marL="0" indent="0" algn="l">
                <a:lnSpc>
                  <a:spcPts val="2200"/>
                </a:lnSpc>
                <a:buNone/>
              </a:pPr>
              <a:r>
                <a:rPr lang="en-US" sz="1200" dirty="0">
                  <a:solidFill>
                    <a:srgbClr val="151617"/>
                  </a:solidFill>
                  <a:highlight>
                    <a:srgbClr val="E4E6E7"/>
                  </a:highlight>
                  <a:latin typeface="Consolas" pitchFamily="34" charset="0"/>
                  <a:ea typeface="Consolas" pitchFamily="34" charset="-122"/>
                  <a:cs typeface="Consolas" pitchFamily="34" charset="-120"/>
                </a:rPr>
                <a:t>    // Complex validation and routing logic hidden</a:t>
              </a:r>
              <a:endParaRPr lang="en-US" sz="1200" dirty="0"/>
            </a:p>
            <a:p>
              <a:pPr marL="0" indent="0" algn="l">
                <a:lnSpc>
                  <a:spcPts val="2200"/>
                </a:lnSpc>
                <a:buNone/>
              </a:pPr>
              <a:r>
                <a:rPr lang="en-US" sz="1200" dirty="0">
                  <a:solidFill>
                    <a:srgbClr val="151617"/>
                  </a:solidFill>
                  <a:highlight>
                    <a:srgbClr val="E4E6E7"/>
                  </a:highlight>
                  <a:latin typeface="Consolas" pitchFamily="34" charset="0"/>
                  <a:ea typeface="Consolas" pitchFamily="34" charset="-122"/>
                  <a:cs typeface="Consolas" pitchFamily="34" charset="-120"/>
                </a:rPr>
                <a:t>    System.out.println("Ride requested for " + user.getName());</a:t>
              </a:r>
              <a:endParaRPr lang="en-US" sz="1200" dirty="0"/>
            </a:p>
            <a:p>
              <a:pPr marL="0" indent="0" algn="l">
                <a:lnSpc>
                  <a:spcPts val="2200"/>
                </a:lnSpc>
                <a:buNone/>
              </a:pPr>
              <a:r>
                <a:rPr lang="en-US" sz="1200" dirty="0">
                  <a:solidFill>
                    <a:srgbClr val="151617"/>
                  </a:solidFill>
                  <a:highlight>
                    <a:srgbClr val="E4E6E7"/>
                  </a:highlight>
                  <a:latin typeface="Consolas" pitchFamily="34" charset="0"/>
                  <a:ea typeface="Consolas" pitchFamily="34" charset="-122"/>
                  <a:cs typeface="Consolas" pitchFamily="34" charset="-120"/>
                </a:rPr>
                <a:t>  }</a:t>
              </a:r>
              <a:endParaRPr lang="en-US" sz="1200" dirty="0"/>
            </a:p>
            <a:p>
              <a:pPr marL="0" indent="0" algn="l">
                <a:lnSpc>
                  <a:spcPts val="2200"/>
                </a:lnSpc>
                <a:buNone/>
              </a:pPr>
              <a:r>
                <a:rPr lang="en-US" sz="1200" dirty="0">
                  <a:solidFill>
                    <a:srgbClr val="151617"/>
                  </a:solidFill>
                  <a:highlight>
                    <a:srgbClr val="E4E6E7"/>
                  </a:highlight>
                  <a:latin typeface="Consolas" pitchFamily="34" charset="0"/>
                  <a:ea typeface="Consolas" pitchFamily="34" charset="-122"/>
                  <a:cs typeface="Consolas" pitchFamily="34" charset="-120"/>
                </a:rPr>
                <a:t>}</a:t>
              </a:r>
              <a:endParaRPr lang="en-US" sz="1200" dirty="0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C6320C82-C370-DC87-61DA-A5F780036948}"/>
              </a:ext>
            </a:extLst>
          </p:cNvPr>
          <p:cNvSpPr/>
          <p:nvPr/>
        </p:nvSpPr>
        <p:spPr>
          <a:xfrm>
            <a:off x="12754943" y="7666952"/>
            <a:ext cx="1851102" cy="479502"/>
          </a:xfrm>
          <a:prstGeom prst="rect">
            <a:avLst/>
          </a:prstGeom>
          <a:solidFill>
            <a:srgbClr val="F8ECE4"/>
          </a:solidFill>
          <a:ln>
            <a:solidFill>
              <a:srgbClr val="F8ECE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Words>836</Words>
  <Application>Microsoft Office PowerPoint</Application>
  <PresentationFormat>Custom</PresentationFormat>
  <Paragraphs>143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Montserrat Black</vt:lpstr>
      <vt:lpstr>Inconsolata</vt:lpstr>
      <vt:lpstr>Arial</vt:lpstr>
      <vt:lpstr>Calibri</vt:lpstr>
      <vt:lpstr>Consolas</vt:lpstr>
      <vt:lpstr>Office Theme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Armaan Arora</cp:lastModifiedBy>
  <cp:revision>6</cp:revision>
  <dcterms:created xsi:type="dcterms:W3CDTF">2025-04-23T21:46:12Z</dcterms:created>
  <dcterms:modified xsi:type="dcterms:W3CDTF">2025-05-02T18:32:12Z</dcterms:modified>
</cp:coreProperties>
</file>